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278" r:id="rId3"/>
    <p:sldId id="281" r:id="rId4"/>
    <p:sldId id="283" r:id="rId5"/>
    <p:sldId id="284" r:id="rId6"/>
    <p:sldId id="279" r:id="rId7"/>
    <p:sldId id="28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7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t>2021/9/1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42936" y="1345835"/>
            <a:ext cx="10472738" cy="96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T99X171.00 Control Run Test Yield Rate</a:t>
            </a:r>
            <a:endParaRPr lang="en-US" altLang="zh-TW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215481" y="5597166"/>
            <a:ext cx="39765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Prepare by: PE- Phuong</a:t>
            </a:r>
          </a:p>
          <a:p>
            <a:pPr algn="ctr">
              <a:spcBef>
                <a:spcPct val="50000"/>
              </a:spcBef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September 01</a:t>
            </a:r>
            <a:r>
              <a:rPr lang="en-US" altLang="zh-TW" sz="2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071" y="42023"/>
            <a:ext cx="3937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Run Content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370" y="530411"/>
            <a:ext cx="1126694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 Background Information 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Need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build control run to verify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with P/N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027.01504.005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(TPL740F18)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P/N: 027.01502.005 (</a:t>
            </a:r>
            <a:r>
              <a:rPr lang="en-US" sz="1600" dirty="0">
                <a:solidFill>
                  <a:srgbClr val="000000"/>
                </a:solidFill>
                <a:latin typeface="Aril"/>
              </a:rPr>
              <a:t>TPL740F25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of 3PEAK vendor.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Quantity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100pcs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341558"/>
              </p:ext>
            </p:extLst>
          </p:nvPr>
        </p:nvGraphicFramePr>
        <p:xfrm>
          <a:off x="441663" y="1907475"/>
          <a:ext cx="11202648" cy="2602524"/>
        </p:xfrm>
        <a:graphic>
          <a:graphicData uri="http://schemas.openxmlformats.org/drawingml/2006/table">
            <a:tbl>
              <a:tblPr/>
              <a:tblGrid>
                <a:gridCol w="641907">
                  <a:extLst>
                    <a:ext uri="{9D8B030D-6E8A-4147-A177-3AD203B41FA5}">
                      <a16:colId xmlns:a16="http://schemas.microsoft.com/office/drawing/2014/main" val="2261752093"/>
                    </a:ext>
                  </a:extLst>
                </a:gridCol>
                <a:gridCol w="1718525">
                  <a:extLst>
                    <a:ext uri="{9D8B030D-6E8A-4147-A177-3AD203B41FA5}">
                      <a16:colId xmlns:a16="http://schemas.microsoft.com/office/drawing/2014/main" val="885445191"/>
                    </a:ext>
                  </a:extLst>
                </a:gridCol>
                <a:gridCol w="1657227">
                  <a:extLst>
                    <a:ext uri="{9D8B030D-6E8A-4147-A177-3AD203B41FA5}">
                      <a16:colId xmlns:a16="http://schemas.microsoft.com/office/drawing/2014/main" val="2253015483"/>
                    </a:ext>
                  </a:extLst>
                </a:gridCol>
                <a:gridCol w="1906486">
                  <a:extLst>
                    <a:ext uri="{9D8B030D-6E8A-4147-A177-3AD203B41FA5}">
                      <a16:colId xmlns:a16="http://schemas.microsoft.com/office/drawing/2014/main" val="1776279666"/>
                    </a:ext>
                  </a:extLst>
                </a:gridCol>
                <a:gridCol w="4033452">
                  <a:extLst>
                    <a:ext uri="{9D8B030D-6E8A-4147-A177-3AD203B41FA5}">
                      <a16:colId xmlns:a16="http://schemas.microsoft.com/office/drawing/2014/main" val="3755498894"/>
                    </a:ext>
                  </a:extLst>
                </a:gridCol>
                <a:gridCol w="1245051">
                  <a:extLst>
                    <a:ext uri="{9D8B030D-6E8A-4147-A177-3AD203B41FA5}">
                      <a16:colId xmlns:a16="http://schemas.microsoft.com/office/drawing/2014/main" val="2087372075"/>
                    </a:ext>
                  </a:extLst>
                </a:gridCol>
              </a:tblGrid>
              <a:tr h="35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No.#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Main 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2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nd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 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Describe Material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Vendor 2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nd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 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456591"/>
                  </a:ext>
                </a:extLst>
              </a:tr>
              <a:tr h="11657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027.01468.005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027.01504.005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U303,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 U306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TPL740F18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Input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Voltage Range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2.4 V to 5.5 V</a:t>
                      </a:r>
                    </a:p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Output Voltage: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 Fixed 1.8V</a:t>
                      </a:r>
                      <a:endParaRPr lang="en-US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l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Operating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junction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temperature −40°C to +85°C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3PEAK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541649"/>
                  </a:ext>
                </a:extLst>
              </a:tr>
              <a:tr h="10005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027.01469.005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027.01502.005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l"/>
                        </a:rPr>
                        <a:t>U307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TPL740F25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Input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Voltage Range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2.4 V to 5.5 V</a:t>
                      </a:r>
                    </a:p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Output Voltage: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 Fixed 2.5V</a:t>
                      </a:r>
                      <a:endParaRPr lang="en-US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l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Operating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junction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temperature −40°C to +85°C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3PEAK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9505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369" y="4737625"/>
            <a:ext cx="11266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Purpose: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Due to main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sz="1600" dirty="0" smtClean="0">
                <a:solidFill>
                  <a:srgbClr val="000000"/>
                </a:solidFill>
                <a:latin typeface="Aril"/>
              </a:rPr>
              <a:t>of DIODE </a:t>
            </a:r>
            <a:r>
              <a:rPr lang="en-US" sz="1600" dirty="0" smtClean="0">
                <a:latin typeface="Aril"/>
              </a:rPr>
              <a:t>vendor </a:t>
            </a:r>
            <a:r>
              <a:rPr lang="en-US" sz="1600" dirty="0">
                <a:latin typeface="Aril"/>
                <a:cs typeface="Arial" panose="020B0604020202020204" pitchFamily="34" charset="0"/>
              </a:rPr>
              <a:t>shortage seriously, need build control </a:t>
            </a:r>
            <a:r>
              <a:rPr lang="en-US" sz="1600" dirty="0" smtClean="0">
                <a:latin typeface="Aril"/>
                <a:cs typeface="Arial" panose="020B0604020202020204" pitchFamily="34" charset="0"/>
              </a:rPr>
              <a:t>run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 check function of 2</a:t>
            </a:r>
            <a:r>
              <a:rPr lang="en-US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source material P/N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027.01504.005</a:t>
            </a:r>
            <a:r>
              <a:rPr lang="en-US" sz="1600" b="1" dirty="0" smtClean="0">
                <a:solidFill>
                  <a:srgbClr val="000000"/>
                </a:solidFill>
                <a:latin typeface="Ari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l"/>
              </a:rPr>
              <a:t>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TPL740F18</a:t>
            </a:r>
            <a:r>
              <a:rPr lang="en-US" sz="1600" dirty="0">
                <a:solidFill>
                  <a:srgbClr val="000000"/>
                </a:solidFill>
                <a:latin typeface="Aril"/>
              </a:rPr>
              <a:t>) and P/N: </a:t>
            </a:r>
            <a:r>
              <a:rPr lang="en-US" sz="1600" dirty="0" smtClean="0">
                <a:solidFill>
                  <a:srgbClr val="000000"/>
                </a:solidFill>
                <a:latin typeface="Aril"/>
              </a:rPr>
              <a:t>027.01502.005 (TPL740F25</a:t>
            </a:r>
            <a:r>
              <a:rPr lang="en-US" sz="1600" dirty="0">
                <a:solidFill>
                  <a:srgbClr val="000000"/>
                </a:solidFill>
                <a:latin typeface="Aril"/>
              </a:rPr>
              <a:t>)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3PAEK vendor.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42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61815" y="90657"/>
            <a:ext cx="577042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Control Run Procedure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58863"/>
              </p:ext>
            </p:extLst>
          </p:nvPr>
        </p:nvGraphicFramePr>
        <p:xfrm>
          <a:off x="461524" y="1864816"/>
          <a:ext cx="11460102" cy="4120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0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8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50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0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Remark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00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Kitting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Provide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material to do control run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SMT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Surface mounting technology </a:t>
                      </a:r>
                      <a:endParaRPr lang="en-US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Check first PCB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to make sure control run material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99615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AOI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AOI 100% PCBA before</a:t>
                      </a:r>
                      <a:r>
                        <a:rPr lang="en-US" sz="14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after </a:t>
                      </a:r>
                      <a:r>
                        <a:rPr lang="en-US" sz="1400" b="0" kern="1200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Re_flow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Make sure none process issue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471257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X-ray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X-ray 100%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Take X-ray 100% to check </a:t>
                      </a:r>
                      <a:r>
                        <a:rPr lang="en-US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solder short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147178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PTH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Paste through hole 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Check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VI material polarity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443004"/>
                  </a:ext>
                </a:extLst>
              </a:tr>
              <a:tr h="5489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FATP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Focus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on new material location 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U303, U306 with P/N: 027.01504.005, U307 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with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P/N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l"/>
                          <a:ea typeface="+mn-ea"/>
                          <a:cs typeface="+mn-cs"/>
                        </a:rPr>
                        <a:t>027.01502.005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Check if NG products are related to 2nd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source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material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 symptom &amp; FA report.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9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latin typeface="Arial" pitchFamily="34" charset="0"/>
                          <a:cs typeface="Arial" pitchFamily="34" charset="0"/>
                        </a:rPr>
                        <a:t>Power on/off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100% power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 on /off 30times (on : 3 mins/ off : 30 seconds)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89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OBA ( 100%)</a:t>
                      </a:r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 RC2 VI Packing FG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Check function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 of products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453854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60117" y="498397"/>
            <a:ext cx="1157241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Process as below: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Kitting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==&gt; SMT ==&gt; AOI ==&gt; X-ray ==&gt; PTH ==&gt; Link ==&gt; UK ==&gt; Assembly ==&gt; FT ==&gt; FT1 ==&gt; Burn 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20% ==&gt;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RC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==&gt;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RC1 ==&gt;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on/ off 30 times( on: 3min/ off: 30s) ==&gt; OBA 100% ==&gt; RC2 ==&gt; ORT ==&gt; VI ==&gt; Packing ==&gt; FG</a:t>
            </a:r>
          </a:p>
        </p:txBody>
      </p:sp>
    </p:spTree>
    <p:extLst>
      <p:ext uri="{BB962C8B-B14F-4D97-AF65-F5344CB8AC3E}">
        <p14:creationId xmlns:p14="http://schemas.microsoft.com/office/powerpoint/2010/main" val="2149297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8730" y="0"/>
            <a:ext cx="92309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Voltage measurement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194" y="4594500"/>
            <a:ext cx="8736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Value voltage of product is used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within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specification.&lt;5%VCC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 no abnormality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3372" y="681188"/>
            <a:ext cx="884911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Power supply measurement.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Measure power supply of product is used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and product is used main source.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23356"/>
              </p:ext>
            </p:extLst>
          </p:nvPr>
        </p:nvGraphicFramePr>
        <p:xfrm>
          <a:off x="1245924" y="1765786"/>
          <a:ext cx="9083774" cy="2498169"/>
        </p:xfrm>
        <a:graphic>
          <a:graphicData uri="http://schemas.openxmlformats.org/drawingml/2006/table">
            <a:tbl>
              <a:tblPr/>
              <a:tblGrid>
                <a:gridCol w="2973604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2436641">
                  <a:extLst>
                    <a:ext uri="{9D8B030D-6E8A-4147-A177-3AD203B41FA5}">
                      <a16:colId xmlns:a16="http://schemas.microsoft.com/office/drawing/2014/main" val="2407333546"/>
                    </a:ext>
                  </a:extLst>
                </a:gridCol>
                <a:gridCol w="1986670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  <a:gridCol w="1686859">
                  <a:extLst>
                    <a:ext uri="{9D8B030D-6E8A-4147-A177-3AD203B41FA5}">
                      <a16:colId xmlns:a16="http://schemas.microsoft.com/office/drawing/2014/main" val="427495526"/>
                    </a:ext>
                  </a:extLst>
                </a:gridCol>
              </a:tblGrid>
              <a:tr h="64240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9577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(Voltage power spec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+/-5%VCC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soucre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U303(1.8V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1.790V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1.799V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U306(1.8V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1.80V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1.792V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U307 (2.5V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2.501V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2.498V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767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156" y="53454"/>
            <a:ext cx="5842861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Voltage Ripple measurement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437" y="4909982"/>
            <a:ext cx="9465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Value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voltage ripple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of product is used 2</a:t>
            </a:r>
            <a:r>
              <a:rPr lang="en-US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 within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specification.&lt;5%VCC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 no abnormality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437" y="682655"/>
            <a:ext cx="10124408" cy="83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Power supply measurement.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Measure voltage ripple of product is used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and product is used main source.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14A44E-C40A-4B5B-B6BE-B66F2E9EB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151690"/>
              </p:ext>
            </p:extLst>
          </p:nvPr>
        </p:nvGraphicFramePr>
        <p:xfrm>
          <a:off x="632518" y="1720660"/>
          <a:ext cx="7612016" cy="27907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08416">
                  <a:extLst>
                    <a:ext uri="{9D8B030D-6E8A-4147-A177-3AD203B41FA5}">
                      <a16:colId xmlns:a16="http://schemas.microsoft.com/office/drawing/2014/main" val="2217403830"/>
                    </a:ext>
                  </a:extLst>
                </a:gridCol>
                <a:gridCol w="1374396">
                  <a:extLst>
                    <a:ext uri="{9D8B030D-6E8A-4147-A177-3AD203B41FA5}">
                      <a16:colId xmlns:a16="http://schemas.microsoft.com/office/drawing/2014/main" val="50774812"/>
                    </a:ext>
                  </a:extLst>
                </a:gridCol>
                <a:gridCol w="1271588">
                  <a:extLst>
                    <a:ext uri="{9D8B030D-6E8A-4147-A177-3AD203B41FA5}">
                      <a16:colId xmlns:a16="http://schemas.microsoft.com/office/drawing/2014/main" val="489726664"/>
                    </a:ext>
                  </a:extLst>
                </a:gridCol>
                <a:gridCol w="1271587">
                  <a:extLst>
                    <a:ext uri="{9D8B030D-6E8A-4147-A177-3AD203B41FA5}">
                      <a16:colId xmlns:a16="http://schemas.microsoft.com/office/drawing/2014/main" val="1853036577"/>
                    </a:ext>
                  </a:extLst>
                </a:gridCol>
                <a:gridCol w="1257301">
                  <a:extLst>
                    <a:ext uri="{9D8B030D-6E8A-4147-A177-3AD203B41FA5}">
                      <a16:colId xmlns:a16="http://schemas.microsoft.com/office/drawing/2014/main" val="3736797301"/>
                    </a:ext>
                  </a:extLst>
                </a:gridCol>
                <a:gridCol w="1228728">
                  <a:extLst>
                    <a:ext uri="{9D8B030D-6E8A-4147-A177-3AD203B41FA5}">
                      <a16:colId xmlns:a16="http://schemas.microsoft.com/office/drawing/2014/main" val="1893853230"/>
                    </a:ext>
                  </a:extLst>
                </a:gridCol>
              </a:tblGrid>
              <a:tr h="68332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ripple measurement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387314"/>
                  </a:ext>
                </a:extLst>
              </a:tr>
              <a:tr h="5169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ripple spec(&lt;5%VCC)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 location</a:t>
                      </a:r>
                      <a:endParaRPr lang="en-US" sz="14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Main source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1" u="none" strike="noStrike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source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71192"/>
                  </a:ext>
                </a:extLst>
              </a:tr>
              <a:tr h="53017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U303(1.8V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&lt;90mV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C322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36.8mV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38.8mV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8663970"/>
                  </a:ext>
                </a:extLst>
              </a:tr>
              <a:tr h="53017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U306(1.8V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&lt;90mV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C337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39.6mV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34.8mV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50811"/>
                  </a:ext>
                </a:extLst>
              </a:tr>
              <a:tr h="53017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U307(2.5V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&lt;125mV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C334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57.6mV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43.6mV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638080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9FB54E4-E81E-4508-A2FD-CC76CF067053}"/>
              </a:ext>
            </a:extLst>
          </p:cNvPr>
          <p:cNvSpPr txBox="1"/>
          <p:nvPr/>
        </p:nvSpPr>
        <p:spPr>
          <a:xfrm>
            <a:off x="8723086" y="4448317"/>
            <a:ext cx="2965160" cy="46166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Voltage ripple of product used 2</a:t>
            </a:r>
            <a:r>
              <a:rPr lang="en-US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source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U306_( 1.8V)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615" y="1681899"/>
            <a:ext cx="3528103" cy="269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46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1096" y="0"/>
            <a:ext cx="3568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Test Yield Rate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088" y="14655800"/>
            <a:ext cx="3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970899"/>
              </p:ext>
            </p:extLst>
          </p:nvPr>
        </p:nvGraphicFramePr>
        <p:xfrm>
          <a:off x="427704" y="752477"/>
          <a:ext cx="11371006" cy="5516942"/>
        </p:xfrm>
        <a:graphic>
          <a:graphicData uri="http://schemas.openxmlformats.org/drawingml/2006/table">
            <a:tbl>
              <a:tblPr/>
              <a:tblGrid>
                <a:gridCol w="1656536">
                  <a:extLst>
                    <a:ext uri="{9D8B030D-6E8A-4147-A177-3AD203B41FA5}">
                      <a16:colId xmlns:a16="http://schemas.microsoft.com/office/drawing/2014/main" val="223085281"/>
                    </a:ext>
                  </a:extLst>
                </a:gridCol>
                <a:gridCol w="1386337">
                  <a:extLst>
                    <a:ext uri="{9D8B030D-6E8A-4147-A177-3AD203B41FA5}">
                      <a16:colId xmlns:a16="http://schemas.microsoft.com/office/drawing/2014/main" val="2820482213"/>
                    </a:ext>
                  </a:extLst>
                </a:gridCol>
                <a:gridCol w="462112">
                  <a:extLst>
                    <a:ext uri="{9D8B030D-6E8A-4147-A177-3AD203B41FA5}">
                      <a16:colId xmlns:a16="http://schemas.microsoft.com/office/drawing/2014/main" val="3090937198"/>
                    </a:ext>
                  </a:extLst>
                </a:gridCol>
                <a:gridCol w="1651486">
                  <a:extLst>
                    <a:ext uri="{9D8B030D-6E8A-4147-A177-3AD203B41FA5}">
                      <a16:colId xmlns:a16="http://schemas.microsoft.com/office/drawing/2014/main" val="1617069948"/>
                    </a:ext>
                  </a:extLst>
                </a:gridCol>
                <a:gridCol w="1242402">
                  <a:extLst>
                    <a:ext uri="{9D8B030D-6E8A-4147-A177-3AD203B41FA5}">
                      <a16:colId xmlns:a16="http://schemas.microsoft.com/office/drawing/2014/main" val="683369176"/>
                    </a:ext>
                  </a:extLst>
                </a:gridCol>
                <a:gridCol w="2403997">
                  <a:extLst>
                    <a:ext uri="{9D8B030D-6E8A-4147-A177-3AD203B41FA5}">
                      <a16:colId xmlns:a16="http://schemas.microsoft.com/office/drawing/2014/main" val="1134574710"/>
                    </a:ext>
                  </a:extLst>
                </a:gridCol>
                <a:gridCol w="2568136">
                  <a:extLst>
                    <a:ext uri="{9D8B030D-6E8A-4147-A177-3AD203B41FA5}">
                      <a16:colId xmlns:a16="http://schemas.microsoft.com/office/drawing/2014/main" val="698855307"/>
                    </a:ext>
                  </a:extLst>
                </a:gridCol>
              </a:tblGrid>
              <a:tr h="162263">
                <a:tc rowSpan="7"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OTT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Model Name: T99X171.00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71562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Quantity: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100pcs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901143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Version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09L2C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941958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Production image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k000a-t8a_fac_BFX-AT100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370679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Customer image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15.523.6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226505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MO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2643000448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77727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9/01/2021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40757"/>
                  </a:ext>
                </a:extLst>
              </a:tr>
              <a:tr h="16226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1.Product Yield &amp; FA Report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719549"/>
                  </a:ext>
                </a:extLst>
              </a:tr>
              <a:tr h="1622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Customer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Product Model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Test Station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Yield Rate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Statistical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Yield Rate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385492"/>
                  </a:ext>
                </a:extLst>
              </a:tr>
              <a:tr h="162263">
                <a:tc rowSpan="2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OTT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977425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386491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475602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30772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FT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950085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959213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3288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330756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531996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9339517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550101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22563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9982470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357687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97555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864472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244734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034347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40406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77729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0068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275143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424565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754266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Final 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64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44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5355" y="0"/>
            <a:ext cx="30099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037104"/>
            <a:ext cx="113411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>
                <a:latin typeface="Aril"/>
              </a:rPr>
              <a:t>The final test yield rate is : </a:t>
            </a:r>
            <a:r>
              <a:rPr lang="en-US" dirty="0">
                <a:solidFill>
                  <a:srgbClr val="00B050"/>
                </a:solidFill>
                <a:latin typeface="Aril"/>
              </a:rPr>
              <a:t>100</a:t>
            </a:r>
            <a:r>
              <a:rPr lang="en-US" dirty="0" smtClean="0">
                <a:solidFill>
                  <a:srgbClr val="00B050"/>
                </a:solidFill>
                <a:latin typeface="Aril"/>
              </a:rPr>
              <a:t>%.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r>
              <a:rPr lang="en-US" dirty="0" smtClean="0">
                <a:latin typeface="Aril"/>
              </a:rPr>
              <a:t>burn in </a:t>
            </a:r>
            <a:r>
              <a:rPr lang="en-US" dirty="0">
                <a:latin typeface="Aril"/>
              </a:rPr>
              <a:t>8 </a:t>
            </a:r>
            <a:r>
              <a:rPr lang="en-US" dirty="0" smtClean="0">
                <a:latin typeface="Aril"/>
              </a:rPr>
              <a:t>hours result 20pcs</a:t>
            </a:r>
            <a:r>
              <a:rPr lang="en-US" dirty="0" smtClean="0">
                <a:solidFill>
                  <a:srgbClr val="00B050"/>
                </a:solidFill>
                <a:latin typeface="Aril"/>
              </a:rPr>
              <a:t>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on/off &amp; test OBA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100pcs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on’t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find out any product function fail  &amp; boot up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fail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related to 2nd source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P/N: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027.01504.005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(TPL740F18) and P/N: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027.01502.005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Aril"/>
              </a:rPr>
              <a:t>TPL740F25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of 3PEAK vendor.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 result is </a:t>
            </a:r>
            <a:r>
              <a:rPr 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Factory can apply for MP</a:t>
            </a:r>
          </a:p>
        </p:txBody>
      </p:sp>
    </p:spTree>
    <p:extLst>
      <p:ext uri="{BB962C8B-B14F-4D97-AF65-F5344CB8AC3E}">
        <p14:creationId xmlns:p14="http://schemas.microsoft.com/office/powerpoint/2010/main" val="3461367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9790</TotalTime>
  <Words>749</Words>
  <Application>Microsoft Office PowerPoint</Application>
  <PresentationFormat>Widescreen</PresentationFormat>
  <Paragraphs>213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Aril</vt:lpstr>
      <vt:lpstr>PMingLiU</vt:lpstr>
      <vt:lpstr>SimSun</vt:lpstr>
      <vt:lpstr>Arial</vt:lpstr>
      <vt:lpstr>Calibri</vt:lpstr>
      <vt:lpstr>Calibri Light</vt:lpstr>
      <vt:lpstr>Wingdings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陶氏海燕</cp:lastModifiedBy>
  <cp:revision>339</cp:revision>
  <dcterms:created xsi:type="dcterms:W3CDTF">2018-11-16T05:26:15Z</dcterms:created>
  <dcterms:modified xsi:type="dcterms:W3CDTF">2021-09-01T09:45:40Z</dcterms:modified>
</cp:coreProperties>
</file>